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3" r:id="rId1"/>
  </p:sldMasterIdLst>
  <p:notesMasterIdLst>
    <p:notesMasterId r:id="rId7"/>
  </p:notesMasterIdLst>
  <p:sldIdLst>
    <p:sldId id="276" r:id="rId2"/>
    <p:sldId id="277" r:id="rId3"/>
    <p:sldId id="278" r:id="rId4"/>
    <p:sldId id="280" r:id="rId5"/>
    <p:sldId id="27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F44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5658A-6AB2-4035-BE05-1114FF92D47B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77B88-E655-457A-85F2-95015C9D7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7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7B88-E655-457A-85F2-95015C9D7C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877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B896B3-515A-D643-A6BB-33EB481FBB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3401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5961AD-D536-BC4F-8989-D7C062E2C2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20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0FF6D-EB9C-B248-8E05-CAAFBBE516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0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D5AC1-5D6E-5B43-91C8-69F2247515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89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2425F-5F09-6D4F-B7D3-18CAE0F851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8091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F0E5-E183-4E41-B3EE-DB1C68E683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3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F0B55-21EB-7641-A2E0-8E00C9C333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2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C84C51-3657-B348-BE70-16B7E5A883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5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C812E2-4AC3-1244-8E02-8BBC9DBD4F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46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CD671A5-029D-584A-BA4C-67A6409F74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4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BAB9C-D077-994F-8275-EC9E57FBB5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9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E1E131B-02AE-CA40-95D0-374C3ED46F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79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600" dirty="0">
                <a:solidFill>
                  <a:srgbClr val="336699"/>
                </a:solidFill>
                <a:latin typeface="Comic Sans MS" panose="030F0702030302020204" pitchFamily="66" charset="0"/>
              </a:rPr>
              <a:t>Set Cover Problem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600" b="1" dirty="0">
                <a:solidFill>
                  <a:srgbClr val="336699"/>
                </a:solidFill>
                <a:latin typeface="Comic Sans MS" panose="030F0702030302020204" pitchFamily="66" charset="0"/>
              </a:rPr>
              <a:t>Given:</a:t>
            </a:r>
          </a:p>
          <a:p>
            <a:pPr eaLnBrk="1" hangingPunct="1"/>
            <a:r>
              <a:rPr lang="en-US" sz="2600" dirty="0" smtClean="0">
                <a:solidFill>
                  <a:srgbClr val="336699"/>
                </a:solidFill>
                <a:latin typeface="Comic Sans MS" panose="030F0702030302020204" pitchFamily="66" charset="0"/>
              </a:rPr>
              <a:t>A </a:t>
            </a:r>
            <a:r>
              <a:rPr lang="en-US" sz="2600" dirty="0">
                <a:solidFill>
                  <a:srgbClr val="336699"/>
                </a:solidFill>
                <a:latin typeface="Comic Sans MS" panose="030F0702030302020204" pitchFamily="66" charset="0"/>
              </a:rPr>
              <a:t>Universe U of n elements</a:t>
            </a:r>
          </a:p>
          <a:p>
            <a:pPr eaLnBrk="1" hangingPunct="1"/>
            <a:r>
              <a:rPr lang="en-US" sz="2600" dirty="0">
                <a:solidFill>
                  <a:srgbClr val="336699"/>
                </a:solidFill>
                <a:latin typeface="Comic Sans MS" panose="030F0702030302020204" pitchFamily="66" charset="0"/>
              </a:rPr>
              <a:t>A collection of subsets of U,</a:t>
            </a:r>
          </a:p>
          <a:p>
            <a:pPr eaLnBrk="1" hangingPunct="1">
              <a:buFontTx/>
              <a:buNone/>
            </a:pPr>
            <a:r>
              <a:rPr lang="en-US" sz="2600" dirty="0">
                <a:solidFill>
                  <a:srgbClr val="336699"/>
                </a:solidFill>
                <a:latin typeface="Comic Sans MS" panose="030F0702030302020204" pitchFamily="66" charset="0"/>
              </a:rPr>
              <a:t>   S = {S</a:t>
            </a:r>
            <a:r>
              <a:rPr lang="en-US" sz="2600" baseline="-12000" dirty="0">
                <a:solidFill>
                  <a:srgbClr val="336699"/>
                </a:solidFill>
                <a:latin typeface="Comic Sans MS" panose="030F0702030302020204" pitchFamily="66" charset="0"/>
              </a:rPr>
              <a:t>1</a:t>
            </a:r>
            <a:r>
              <a:rPr lang="en-US" sz="2600" dirty="0">
                <a:solidFill>
                  <a:srgbClr val="336699"/>
                </a:solidFill>
                <a:latin typeface="Comic Sans MS" panose="030F0702030302020204" pitchFamily="66" charset="0"/>
              </a:rPr>
              <a:t>, S</a:t>
            </a:r>
            <a:r>
              <a:rPr lang="en-US" sz="2600" baseline="-12000" dirty="0">
                <a:solidFill>
                  <a:srgbClr val="336699"/>
                </a:solidFill>
                <a:latin typeface="Comic Sans MS" panose="030F0702030302020204" pitchFamily="66" charset="0"/>
              </a:rPr>
              <a:t>2</a:t>
            </a:r>
            <a:r>
              <a:rPr lang="en-US" sz="2600" dirty="0">
                <a:solidFill>
                  <a:srgbClr val="336699"/>
                </a:solidFill>
                <a:latin typeface="Comic Sans MS" panose="030F0702030302020204" pitchFamily="66" charset="0"/>
              </a:rPr>
              <a:t>…..</a:t>
            </a:r>
            <a:r>
              <a:rPr lang="en-US" sz="2600" dirty="0" err="1">
                <a:solidFill>
                  <a:srgbClr val="336699"/>
                </a:solidFill>
                <a:latin typeface="Comic Sans MS" panose="030F0702030302020204" pitchFamily="66" charset="0"/>
              </a:rPr>
              <a:t>S</a:t>
            </a:r>
            <a:r>
              <a:rPr lang="en-US" sz="2600" baseline="-12000" dirty="0" err="1">
                <a:solidFill>
                  <a:srgbClr val="336699"/>
                </a:solidFill>
                <a:latin typeface="Comic Sans MS" panose="030F0702030302020204" pitchFamily="66" charset="0"/>
              </a:rPr>
              <a:t>k</a:t>
            </a:r>
            <a:r>
              <a:rPr lang="en-US" sz="2600" dirty="0">
                <a:solidFill>
                  <a:srgbClr val="336699"/>
                </a:solidFill>
                <a:latin typeface="Comic Sans MS" panose="030F0702030302020204" pitchFamily="66" charset="0"/>
              </a:rPr>
              <a:t>}</a:t>
            </a:r>
          </a:p>
          <a:p>
            <a:pPr eaLnBrk="1" hangingPunct="1"/>
            <a:r>
              <a:rPr lang="en-US" sz="2600" dirty="0">
                <a:solidFill>
                  <a:srgbClr val="336699"/>
                </a:solidFill>
                <a:latin typeface="Comic Sans MS" panose="030F0702030302020204" pitchFamily="66" charset="0"/>
              </a:rPr>
              <a:t>A cost function c:S→Q</a:t>
            </a:r>
            <a:r>
              <a:rPr lang="en-US" sz="2600" baseline="30000" dirty="0">
                <a:solidFill>
                  <a:srgbClr val="336699"/>
                </a:solidFill>
                <a:latin typeface="Comic Sans MS" panose="030F0702030302020204" pitchFamily="66" charset="0"/>
              </a:rPr>
              <a:t>+</a:t>
            </a:r>
          </a:p>
          <a:p>
            <a:pPr eaLnBrk="1" hangingPunct="1">
              <a:buFontTx/>
              <a:buNone/>
            </a:pPr>
            <a:endParaRPr lang="en-US" sz="2600" baseline="30000" dirty="0">
              <a:solidFill>
                <a:srgbClr val="336699"/>
              </a:solidFill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r>
              <a:rPr lang="en-US" sz="2600" b="1" dirty="0">
                <a:solidFill>
                  <a:srgbClr val="336699"/>
                </a:solidFill>
                <a:latin typeface="Comic Sans MS" panose="030F0702030302020204" pitchFamily="66" charset="0"/>
              </a:rPr>
              <a:t>To Find: </a:t>
            </a:r>
            <a:r>
              <a:rPr lang="en-US" sz="2600" dirty="0">
                <a:solidFill>
                  <a:srgbClr val="336699"/>
                </a:solidFill>
                <a:latin typeface="Comic Sans MS" panose="030F0702030302020204" pitchFamily="66" charset="0"/>
              </a:rPr>
              <a:t>A minimum cost </a:t>
            </a:r>
            <a:r>
              <a:rPr lang="en-US" sz="2600" dirty="0" err="1">
                <a:solidFill>
                  <a:srgbClr val="336699"/>
                </a:solidFill>
                <a:latin typeface="Comic Sans MS" panose="030F0702030302020204" pitchFamily="66" charset="0"/>
              </a:rPr>
              <a:t>subcollection</a:t>
            </a:r>
            <a:r>
              <a:rPr lang="en-US" sz="2600" dirty="0">
                <a:solidFill>
                  <a:srgbClr val="336699"/>
                </a:solidFill>
                <a:latin typeface="Comic Sans MS" panose="030F0702030302020204" pitchFamily="66" charset="0"/>
              </a:rPr>
              <a:t> of S that covers all elements of U</a:t>
            </a:r>
            <a:r>
              <a:rPr lang="en-US" sz="2600" dirty="0" smtClean="0">
                <a:solidFill>
                  <a:srgbClr val="336699"/>
                </a:solidFill>
                <a:latin typeface="Comic Sans MS" panose="030F0702030302020204" pitchFamily="66" charset="0"/>
              </a:rPr>
              <a:t>.</a:t>
            </a:r>
            <a:endParaRPr lang="en-US" sz="2600" dirty="0">
              <a:solidFill>
                <a:srgbClr val="336699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D5AC1-5D6E-5B43-91C8-69F2247515E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7940040" cy="145075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600" dirty="0">
                <a:solidFill>
                  <a:srgbClr val="336699"/>
                </a:solidFill>
                <a:latin typeface="Comic Sans MS" panose="030F0702030302020204" pitchFamily="66" charset="0"/>
              </a:rPr>
              <a:t>Some Notations and Definitions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600" dirty="0">
                <a:solidFill>
                  <a:srgbClr val="336699"/>
                </a:solidFill>
                <a:latin typeface="Comic Sans MS" panose="030F0702030302020204" pitchFamily="66" charset="0"/>
              </a:rPr>
              <a:t>C : set of elements already covered at the beginning of an iteration.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600" dirty="0">
              <a:solidFill>
                <a:srgbClr val="336699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600" dirty="0">
                <a:solidFill>
                  <a:srgbClr val="336699"/>
                </a:solidFill>
                <a:latin typeface="Comic Sans MS" panose="030F0702030302020204" pitchFamily="66" charset="0"/>
              </a:rPr>
              <a:t>Cost Effectiveness of S: Average cost at which it covers new elements, i.e.  c(S) / |S-C|.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600" dirty="0">
              <a:solidFill>
                <a:srgbClr val="336699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600" dirty="0">
                <a:solidFill>
                  <a:srgbClr val="336699"/>
                </a:solidFill>
                <a:latin typeface="Comic Sans MS" panose="030F0702030302020204" pitchFamily="66" charset="0"/>
              </a:rPr>
              <a:t>Price of an element: Average cost at which it is covered, i.e.  price(e) = c(S) / |S-C|.</a:t>
            </a:r>
            <a:endParaRPr lang="ru-RU" sz="2600" dirty="0">
              <a:solidFill>
                <a:srgbClr val="336699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D5AC1-5D6E-5B43-91C8-69F2247515E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833360" cy="1450757"/>
          </a:xfrm>
        </p:spPr>
        <p:txBody>
          <a:bodyPr>
            <a:noAutofit/>
          </a:bodyPr>
          <a:lstStyle/>
          <a:p>
            <a:pPr eaLnBrk="1" hangingPunct="1"/>
            <a:r>
              <a:rPr lang="en-US" sz="4600" dirty="0">
                <a:solidFill>
                  <a:srgbClr val="336699"/>
                </a:solidFill>
                <a:latin typeface="Comic Sans MS" panose="030F0702030302020204" pitchFamily="66" charset="0"/>
              </a:rPr>
              <a:t>Greedy Set Cover Algorithm</a:t>
            </a:r>
          </a:p>
        </p:txBody>
      </p:sp>
      <p:graphicFrame>
        <p:nvGraphicFramePr>
          <p:cNvPr id="15363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25515"/>
              </p:ext>
            </p:extLst>
          </p:nvPr>
        </p:nvGraphicFramePr>
        <p:xfrm>
          <a:off x="2286000" y="3429000"/>
          <a:ext cx="823415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3" imgW="545760" imgH="393480" progId="Equation.3">
                  <p:embed/>
                </p:oleObj>
              </mc:Choice>
              <mc:Fallback>
                <p:oleObj name="Equation" r:id="rId3" imgW="54576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429000"/>
                        <a:ext cx="823415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935480"/>
            <a:ext cx="8481060" cy="4511039"/>
          </a:xfrm>
        </p:spPr>
        <p:txBody>
          <a:bodyPr>
            <a:noAutofit/>
          </a:bodyPr>
          <a:lstStyle/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sz="2600" dirty="0">
                <a:solidFill>
                  <a:srgbClr val="336699"/>
                </a:solidFill>
                <a:latin typeface="Comic Sans MS" panose="030F0702030302020204" pitchFamily="66" charset="0"/>
              </a:rPr>
              <a:t>C←</a:t>
            </a:r>
            <a:r>
              <a:rPr lang="ru-RU" sz="2600" dirty="0" smtClean="0">
                <a:solidFill>
                  <a:srgbClr val="336699"/>
                </a:solidFill>
                <a:latin typeface="Comic Sans MS" panose="030F0702030302020204" pitchFamily="66" charset="0"/>
              </a:rPr>
              <a:t>Ф</a:t>
            </a:r>
            <a:endParaRPr lang="en-US" sz="2600" dirty="0">
              <a:solidFill>
                <a:srgbClr val="336699"/>
              </a:solidFill>
              <a:latin typeface="Comic Sans MS" panose="030F0702030302020204" pitchFamily="66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sz="2600" dirty="0">
                <a:solidFill>
                  <a:srgbClr val="336699"/>
                </a:solidFill>
                <a:latin typeface="Comic Sans MS" panose="030F0702030302020204" pitchFamily="66" charset="0"/>
              </a:rPr>
              <a:t>While </a:t>
            </a:r>
            <a:r>
              <a:rPr lang="en-US" sz="2600" dirty="0" smtClean="0">
                <a:solidFill>
                  <a:srgbClr val="336699"/>
                </a:solidFill>
                <a:latin typeface="Comic Sans MS" panose="030F0702030302020204" pitchFamily="66" charset="0"/>
              </a:rPr>
              <a:t>C ≠ U do</a:t>
            </a:r>
            <a:endParaRPr lang="en-US" sz="2600" dirty="0">
              <a:solidFill>
                <a:srgbClr val="336699"/>
              </a:solidFill>
              <a:latin typeface="Comic Sans MS" panose="030F0702030302020204" pitchFamily="66" charset="0"/>
            </a:endParaRPr>
          </a:p>
          <a:p>
            <a:pPr marL="857250" lvl="1" indent="-457200" eaLnBrk="1" hangingPunct="1">
              <a:lnSpc>
                <a:spcPct val="80000"/>
              </a:lnSpc>
            </a:pPr>
            <a:r>
              <a:rPr lang="en-US" sz="2600" dirty="0">
                <a:solidFill>
                  <a:srgbClr val="336699"/>
                </a:solidFill>
                <a:latin typeface="Comic Sans MS" panose="030F0702030302020204" pitchFamily="66" charset="0"/>
                <a:ea typeface="Arial" charset="0"/>
                <a:cs typeface="Arial" charset="0"/>
              </a:rPr>
              <a:t>Find the most cost-effective set in the current iteration, say S</a:t>
            </a:r>
            <a:r>
              <a:rPr lang="en-US" sz="2600" dirty="0" smtClean="0">
                <a:solidFill>
                  <a:srgbClr val="336699"/>
                </a:solidFill>
                <a:latin typeface="Comic Sans MS" panose="030F0702030302020204" pitchFamily="66" charset="0"/>
                <a:ea typeface="Arial" charset="0"/>
                <a:cs typeface="Arial" charset="0"/>
              </a:rPr>
              <a:t>.</a:t>
            </a:r>
            <a:endParaRPr lang="en-US" sz="2600" dirty="0">
              <a:solidFill>
                <a:srgbClr val="336699"/>
              </a:solidFill>
              <a:latin typeface="Comic Sans MS" panose="030F0702030302020204" pitchFamily="66" charset="0"/>
              <a:ea typeface="Arial" charset="0"/>
              <a:cs typeface="Arial" charset="0"/>
            </a:endParaRPr>
          </a:p>
          <a:p>
            <a:pPr marL="857250" lvl="1" indent="-457200" eaLnBrk="1" hangingPunct="1">
              <a:lnSpc>
                <a:spcPct val="80000"/>
              </a:lnSpc>
            </a:pPr>
            <a:r>
              <a:rPr lang="en-US" sz="2600" dirty="0">
                <a:solidFill>
                  <a:srgbClr val="336699"/>
                </a:solidFill>
                <a:latin typeface="Comic Sans MS" panose="030F0702030302020204" pitchFamily="66" charset="0"/>
                <a:ea typeface="Arial" charset="0"/>
                <a:cs typeface="Arial" charset="0"/>
              </a:rPr>
              <a:t>Let </a:t>
            </a:r>
            <a:r>
              <a:rPr lang="el-GR" sz="2600" dirty="0">
                <a:solidFill>
                  <a:srgbClr val="336699"/>
                </a:solidFill>
                <a:latin typeface="Comic Sans MS" panose="030F0702030302020204" pitchFamily="66" charset="0"/>
                <a:ea typeface="Arial" charset="0"/>
                <a:cs typeface="Arial" charset="0"/>
              </a:rPr>
              <a:t>α</a:t>
            </a:r>
            <a:r>
              <a:rPr lang="en-US" sz="2600" dirty="0">
                <a:solidFill>
                  <a:srgbClr val="336699"/>
                </a:solidFill>
                <a:latin typeface="Comic Sans MS" panose="030F0702030302020204" pitchFamily="66" charset="0"/>
                <a:ea typeface="Arial" charset="0"/>
                <a:cs typeface="Arial" charset="0"/>
              </a:rPr>
              <a:t>=          </a:t>
            </a:r>
            <a:r>
              <a:rPr lang="en-US" sz="2600" dirty="0" smtClean="0">
                <a:solidFill>
                  <a:srgbClr val="336699"/>
                </a:solidFill>
                <a:latin typeface="Comic Sans MS" panose="030F0702030302020204" pitchFamily="66" charset="0"/>
                <a:ea typeface="Arial" charset="0"/>
                <a:cs typeface="Arial" charset="0"/>
              </a:rPr>
              <a:t>,</a:t>
            </a:r>
            <a:r>
              <a:rPr lang="en-US" sz="2600" dirty="0">
                <a:solidFill>
                  <a:srgbClr val="336699"/>
                </a:solidFill>
                <a:latin typeface="Comic Sans MS" panose="030F0702030302020204" pitchFamily="66" charset="0"/>
                <a:ea typeface="Arial" charset="0"/>
                <a:cs typeface="Arial" charset="0"/>
              </a:rPr>
              <a:t>i.e., the cost effectiveness of </a:t>
            </a:r>
            <a:r>
              <a:rPr lang="en-US" sz="2600" dirty="0" smtClean="0">
                <a:solidFill>
                  <a:srgbClr val="336699"/>
                </a:solidFill>
                <a:latin typeface="Comic Sans MS" panose="030F0702030302020204" pitchFamily="66" charset="0"/>
                <a:ea typeface="Arial" charset="0"/>
                <a:cs typeface="Arial" charset="0"/>
              </a:rPr>
              <a:t>S</a:t>
            </a:r>
            <a:endParaRPr lang="en-US" sz="2600" dirty="0">
              <a:solidFill>
                <a:srgbClr val="336699"/>
              </a:solidFill>
              <a:latin typeface="Comic Sans MS" panose="030F0702030302020204" pitchFamily="66" charset="0"/>
              <a:ea typeface="Arial" charset="0"/>
              <a:cs typeface="Arial" charset="0"/>
            </a:endParaRPr>
          </a:p>
          <a:p>
            <a:pPr marL="857250" lvl="1" indent="-457200" eaLnBrk="1" hangingPunct="1">
              <a:lnSpc>
                <a:spcPct val="80000"/>
              </a:lnSpc>
            </a:pPr>
            <a:r>
              <a:rPr lang="en-US" sz="2600" dirty="0">
                <a:solidFill>
                  <a:srgbClr val="336699"/>
                </a:solidFill>
                <a:latin typeface="Comic Sans MS" panose="030F0702030302020204" pitchFamily="66" charset="0"/>
                <a:ea typeface="Arial" charset="0"/>
                <a:cs typeface="Arial" charset="0"/>
              </a:rPr>
              <a:t>Pick S, and for each e in S-C, price(e)= </a:t>
            </a:r>
            <a:r>
              <a:rPr lang="el-GR" sz="2600" dirty="0" smtClean="0">
                <a:solidFill>
                  <a:srgbClr val="336699"/>
                </a:solidFill>
                <a:latin typeface="Comic Sans MS" panose="030F0702030302020204" pitchFamily="66" charset="0"/>
                <a:ea typeface="Arial" charset="0"/>
                <a:cs typeface="Arial" charset="0"/>
              </a:rPr>
              <a:t>α</a:t>
            </a:r>
            <a:endParaRPr lang="en-US" sz="2600" dirty="0">
              <a:solidFill>
                <a:srgbClr val="336699"/>
              </a:solidFill>
              <a:latin typeface="Comic Sans MS" panose="030F0702030302020204" pitchFamily="66" charset="0"/>
              <a:ea typeface="Arial" charset="0"/>
              <a:cs typeface="Arial" charset="0"/>
            </a:endParaRPr>
          </a:p>
          <a:p>
            <a:pPr marL="857250" lvl="1" indent="-457200" eaLnBrk="1" hangingPunct="1">
              <a:lnSpc>
                <a:spcPct val="80000"/>
              </a:lnSpc>
            </a:pPr>
            <a:r>
              <a:rPr lang="en-US" sz="2600" dirty="0">
                <a:solidFill>
                  <a:srgbClr val="336699"/>
                </a:solidFill>
                <a:latin typeface="Comic Sans MS" panose="030F0702030302020204" pitchFamily="66" charset="0"/>
                <a:ea typeface="Arial" charset="0"/>
                <a:cs typeface="Arial" charset="0"/>
              </a:rPr>
              <a:t>C ← C       </a:t>
            </a:r>
            <a:r>
              <a:rPr lang="en-US" sz="2600" dirty="0" smtClean="0">
                <a:solidFill>
                  <a:srgbClr val="336699"/>
                </a:solidFill>
                <a:latin typeface="Comic Sans MS" panose="030F0702030302020204" pitchFamily="66" charset="0"/>
                <a:ea typeface="Arial" charset="0"/>
                <a:cs typeface="Arial" charset="0"/>
              </a:rPr>
              <a:t>S</a:t>
            </a:r>
            <a:endParaRPr lang="en-US" sz="2600" dirty="0">
              <a:solidFill>
                <a:srgbClr val="336699"/>
              </a:solidFill>
              <a:latin typeface="Comic Sans MS" panose="030F0702030302020204" pitchFamily="66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 startAt="3"/>
            </a:pPr>
            <a:r>
              <a:rPr lang="en-US" sz="2600" dirty="0">
                <a:solidFill>
                  <a:srgbClr val="336699"/>
                </a:solidFill>
                <a:latin typeface="Comic Sans MS" panose="030F0702030302020204" pitchFamily="66" charset="0"/>
              </a:rPr>
              <a:t>Output the picked sets</a:t>
            </a:r>
            <a:r>
              <a:rPr lang="en-US" sz="2600" dirty="0" smtClean="0">
                <a:solidFill>
                  <a:srgbClr val="336699"/>
                </a:solidFill>
                <a:latin typeface="Comic Sans MS" panose="030F0702030302020204" pitchFamily="66" charset="0"/>
              </a:rPr>
              <a:t>.</a:t>
            </a:r>
            <a:endParaRPr lang="en-US" sz="2600" dirty="0">
              <a:solidFill>
                <a:srgbClr val="336699"/>
              </a:solidFill>
              <a:latin typeface="Comic Sans MS" panose="030F0702030302020204" pitchFamily="66" charset="0"/>
            </a:endParaRPr>
          </a:p>
          <a:p>
            <a:pPr marL="457200" indent="-457200" algn="ctr" eaLnBrk="1" hangingPunct="1">
              <a:lnSpc>
                <a:spcPct val="80000"/>
              </a:lnSpc>
              <a:buFontTx/>
              <a:buNone/>
            </a:pPr>
            <a:r>
              <a:rPr lang="en-US" sz="2600" dirty="0">
                <a:solidFill>
                  <a:srgbClr val="336699"/>
                </a:solidFill>
                <a:latin typeface="Comic Sans MS" panose="030F0702030302020204" pitchFamily="66" charset="0"/>
              </a:rPr>
              <a:t>The greedy algorithm is an O(log n)</a:t>
            </a:r>
            <a:r>
              <a:rPr lang="en-US" sz="2600" baseline="-12000" dirty="0">
                <a:solidFill>
                  <a:srgbClr val="336699"/>
                </a:solidFill>
                <a:latin typeface="Comic Sans MS" panose="030F0702030302020204" pitchFamily="66" charset="0"/>
              </a:rPr>
              <a:t> </a:t>
            </a:r>
            <a:r>
              <a:rPr lang="en-US" sz="2600" dirty="0" smtClean="0">
                <a:solidFill>
                  <a:srgbClr val="336699"/>
                </a:solidFill>
                <a:latin typeface="Comic Sans MS" panose="030F0702030302020204" pitchFamily="66" charset="0"/>
              </a:rPr>
              <a:t>factor approximation </a:t>
            </a:r>
            <a:r>
              <a:rPr lang="en-US" sz="2600" dirty="0">
                <a:solidFill>
                  <a:srgbClr val="336699"/>
                </a:solidFill>
                <a:latin typeface="Comic Sans MS" panose="030F0702030302020204" pitchFamily="66" charset="0"/>
              </a:rPr>
              <a:t>algorithm: Proof Skipped</a:t>
            </a:r>
            <a:r>
              <a:rPr lang="en-US" sz="2600" dirty="0" smtClean="0">
                <a:solidFill>
                  <a:srgbClr val="336699"/>
                </a:solidFill>
                <a:latin typeface="Comic Sans MS" panose="030F0702030302020204" pitchFamily="66" charset="0"/>
              </a:rPr>
              <a:t>. </a:t>
            </a:r>
            <a:endParaRPr lang="en-US" sz="2600" dirty="0">
              <a:solidFill>
                <a:srgbClr val="336699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5364" name="Object 3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618037123"/>
              </p:ext>
            </p:extLst>
          </p:nvPr>
        </p:nvGraphicFramePr>
        <p:xfrm>
          <a:off x="2300785" y="4343400"/>
          <a:ext cx="3048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Equation" r:id="rId5" imgW="164814" imgH="126780" progId="Equation.3">
                  <p:embed/>
                </p:oleObj>
              </mc:Choice>
              <mc:Fallback>
                <p:oleObj name="Equation" r:id="rId5" imgW="164814" imgH="1267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785" y="4343400"/>
                        <a:ext cx="30480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D5AC1-5D6E-5B43-91C8-69F2247515E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dirty="0" smtClean="0">
                <a:solidFill>
                  <a:srgbClr val="336699"/>
                </a:solidFill>
                <a:latin typeface="Comic Sans MS" panose="030F0702030302020204" pitchFamily="66" charset="0"/>
              </a:rPr>
              <a:t>Any Questions….</a:t>
            </a:r>
            <a:endParaRPr lang="en-US" sz="4600" dirty="0">
              <a:solidFill>
                <a:srgbClr val="336699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2" descr="http://crenshawcomm.com/wp-content/uploads/2014/06/questionsforPRfir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314575"/>
            <a:ext cx="381000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Image result for quest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28875"/>
            <a:ext cx="38100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D5AC1-5D6E-5B43-91C8-69F2247515E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38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>
                <a:solidFill>
                  <a:srgbClr val="336699"/>
                </a:solidFill>
                <a:latin typeface="Comic Sans MS" panose="030F0702030302020204" pitchFamily="66" charset="0"/>
              </a:rPr>
              <a:t>Thank </a:t>
            </a:r>
            <a:r>
              <a:rPr lang="en-US" sz="5000" dirty="0" smtClean="0">
                <a:solidFill>
                  <a:srgbClr val="336699"/>
                </a:solidFill>
                <a:latin typeface="Comic Sans MS" panose="030F0702030302020204" pitchFamily="66" charset="0"/>
              </a:rPr>
              <a:t>you!</a:t>
            </a:r>
            <a:endParaRPr lang="en-US" sz="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D5AC1-5D6E-5B43-91C8-69F2247515E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6029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114</TotalTime>
  <Words>200</Words>
  <Application>Microsoft Office PowerPoint</Application>
  <PresentationFormat>On-screen Show (4:3)</PresentationFormat>
  <Paragraphs>31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MS PGothic</vt:lpstr>
      <vt:lpstr>Arial</vt:lpstr>
      <vt:lpstr>Calibri</vt:lpstr>
      <vt:lpstr>Calibri Light</vt:lpstr>
      <vt:lpstr>Comic Sans MS</vt:lpstr>
      <vt:lpstr>Retrospect</vt:lpstr>
      <vt:lpstr>Microsoft Equation 3.0</vt:lpstr>
      <vt:lpstr>Equation</vt:lpstr>
      <vt:lpstr>Set Cover Problem</vt:lpstr>
      <vt:lpstr>Some Notations and Definitions</vt:lpstr>
      <vt:lpstr>Greedy Set Cover Algorithm</vt:lpstr>
      <vt:lpstr>Any Questions….</vt:lpstr>
      <vt:lpstr>PowerPoint Presentation</vt:lpstr>
    </vt:vector>
  </TitlesOfParts>
  <Company>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101: Algorithms</dc:title>
  <dc:creator>du</dc:creator>
  <cp:lastModifiedBy>SH-CSRoom</cp:lastModifiedBy>
  <cp:revision>19</cp:revision>
  <dcterms:created xsi:type="dcterms:W3CDTF">2010-09-12T11:23:41Z</dcterms:created>
  <dcterms:modified xsi:type="dcterms:W3CDTF">2016-02-14T17:13:40Z</dcterms:modified>
</cp:coreProperties>
</file>